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Tecal já possui uma trajetória sólida e uma relação de confiança com grandes clientes em ambientes críticos. Estamos reunidos hoje para apresentar uma proposta prática de parceria entre a Tecal e a ThermalFlow, desenhada para transformar infraestrutura crítica em pipeline recorrente de vendas. Vamos focar em soluções integradas que cobrem desde soluções sob medida e computadores disponíveis em estoque até refrigeração, racks, energia, baterias, instalação e assistência técnica local. O ThermalFlow Edge será tratado apenas como roadmap de evolução.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parceria começa exatamente onde a Tecal já é forte e respeitada pelo mercado. Com mais de trinta anos de atuação em ambientes críticos e presença em treze estados, a Tecal construiu o ativo mais difícil de conquistar: a confiança do cliente. A ThermalFlow entra para complementar essa história com engenharia térmica, energia e componentes sob desenho.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verdadeiro problema térmico quase nunca vem rotulado com esse nome na solicitação do cliente. Os clientes pedem automação, segurança e monitoramento, mas continuam lidando com calor, energia e disponibilidade como gargalos críticos. A oportunidade comercial surge quando ajudamos a conectar essas pontas, transformando compras fragmentadas em uma solução completa com dono, instalação e pós-venda.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linha ThermalFlow funciona como nossa porta de entrada técnica. Estamos falando de cold plates, manifolds, trocadores, carenagens e componentes desenvolvidos sob medida para GPU, servidores, baterias e refrigeração industrial. Em vez de buscar vários fornecedores, a Tecal leva o problema e a ThermalFlow coordena a engenharia de aplicação e a cadeia fabril.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Além dos componentes térmicos, precisamos de infraestrutura pronta para gerar negócios imediatos. Mini PCs, NAS e opções de eGPU completam a oferta com foco em monitoramento, gateways e computação de borda. O ThermalFlow Edge ainda está em fase de roadmap e não será vendido como produto pronto.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Estas quatro ofertas dão uma ordem de ataque. O retrofit industrial e o Edge local têm menor barreira para começar. Rack e sala crítica têm maior ticket e devem ser vendidos conjuntamente com a ThermalFlow desde a descoberta. BESS e veículos elétricos são estratégicos e têm ciclo maior; entram como relacionamento e piloto, não como promessa de fechamento rápido.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desenho foi feito para reduzir risco dos dois lados. A Tecal não precisa imobilizar capital em estoque de produto customizado nem assumir sozinha a engenharia de cada item. A ThermalFlow não terceiriza a relação com o cliente nem a responsabilidade de especificar o produto. Começamos com representação e serviços; a distribuição é uma evolução conquistada por execução.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Pipeline consistente não significa mandar o mesmo catálogo para todos. Significa escolher contas que já fazem sentido para a Tecal, associar cada conta a uma linha de produto e registrar um próximo passo verificável. A Tecal traz acesso e diagnóstico; a ThermalFlow ajuda a converter dor em especificação e proposta.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slide apresenta um cenário de treinamento. Uma fábrica perde dinheiro diariamente por paradas de máquinas por superaquecimento e por desperdício de energia. No exemplo, essa ineficiência representa R$ 480 mil por ano. A solução completa exige investimento de R$ 80 mil. Com 15% de redução das perdas, o payback é 13,3 meses; com 25%, 8 meses; com 35%, 5,7 meses. Os resultados reais dependem de diagnóstico e medição.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 Data Centers, racks e sistemas de baterias, o foco financeiro é a mitigação de riscos operacionais graves e a ampliação de capacidade. No cenário de treinamento, rack e sala crítica exigem R$ 220 mil e geram benefício anual de R$ 180 mil, com payback de 14,7 meses. BESS e VE exigem R$ 180 mil e geram R$ 120 mil por ano, com payback de 18 meses. O objetivo é vender o processo de redução de risco, sem garantir retorno antes da validação.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precisamos decidir hoje uma distribuição nacional para todo o portfólio. Precisamos provar que a parceria funciona em contas reais. Em 90 dias, medimos treinamento, atividade, qualidade do pipeline, diagnósticos, pilotos, entrega e primeiro faturamento. Se funcionar, ampliamos família, território e modelo econômico por aditivo.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Obrigado. O próximo passo é alinhar os responsáveis, selecionar as primeiras contas e iniciar o plano de 90 dias com baixo risco e alta aprendizagem.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92000"/>
          </a:blip>
          <a:srcRect l="0" r="0" t="0" b="0"/>
          <a:stretch/>
        </p:blipFill>
        <p:spPr>
          <a:xfrm>
            <a:off x="6903720" y="0"/>
            <a:ext cx="52852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03720" y="0"/>
            <a:ext cx="1417320" cy="6858000"/>
          </a:xfrm>
          <a:prstGeom prst="rect">
            <a:avLst/>
          </a:prstGeom>
          <a:solidFill>
            <a:srgbClr val="0B1F2A">
              <a:alpha val="8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1225296" cy="105156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58368" y="1883664"/>
            <a:ext cx="2514600" cy="301752"/>
          </a:xfrm>
          <a:prstGeom prst="roundRect">
            <a:avLst>
              <a:gd name="adj" fmla="val 24242"/>
            </a:avLst>
          </a:prstGeom>
          <a:solidFill>
            <a:srgbClr val="17B8C4"/>
          </a:solidFill>
          <a:ln w="12700">
            <a:solidFill>
              <a:srgbClr val="17B8C4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58368" y="1920240"/>
            <a:ext cx="2514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80" kern="0" dirty="0">
                <a:solidFill>
                  <a:srgbClr val="F7FBFC"/>
                </a:solidFill>
              </a:rPr>
              <a:t>PROPOSTA DE PARCERIA · 2026</a:t>
            </a:r>
            <a:endParaRPr lang="en-US" sz="850" dirty="0"/>
          </a:p>
        </p:txBody>
      </p:sp>
      <p:sp>
        <p:nvSpPr>
          <p:cNvPr id="7" name="Text 3"/>
          <p:cNvSpPr/>
          <p:nvPr/>
        </p:nvSpPr>
        <p:spPr>
          <a:xfrm>
            <a:off x="658368" y="2331720"/>
            <a:ext cx="598932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7FBFC"/>
                </a:solidFill>
              </a:rPr>
              <a:t>TECAL +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F7FBFC"/>
                </a:solidFill>
              </a:rPr>
              <a:t>THERMALFLOW</a:t>
            </a:r>
            <a:endParaRPr lang="en-US" sz="3500" dirty="0"/>
          </a:p>
        </p:txBody>
      </p:sp>
      <p:sp>
        <p:nvSpPr>
          <p:cNvPr id="8" name="Text 4"/>
          <p:cNvSpPr/>
          <p:nvPr/>
        </p:nvSpPr>
        <p:spPr>
          <a:xfrm>
            <a:off x="658368" y="4096512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49D5DE"/>
                </a:solidFill>
              </a:rPr>
              <a:t>Infraestrutura crítica que transforma negócios.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658368" y="4782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8CA5AF"/>
                </a:solidFill>
              </a:rPr>
              <a:t>Parceria comercial · técnica · serviços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658368" y="5989320"/>
            <a:ext cx="2011680" cy="0"/>
          </a:xfrm>
          <a:prstGeom prst="line">
            <a:avLst/>
          </a:prstGeom>
          <a:noFill/>
          <a:ln w="63500">
            <a:solidFill>
              <a:srgbClr val="E1743C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103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3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THERMALFLOW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37392" y="20116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7B8C4"/>
                </a:solidFill>
              </a:rPr>
              <a:t>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6510528"/>
            <a:ext cx="11137392" cy="0"/>
          </a:xfrm>
          <a:prstGeom prst="line">
            <a:avLst/>
          </a:prstGeom>
          <a:noFill/>
          <a:ln w="12700">
            <a:solidFill>
              <a:srgbClr val="CBD8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83680"/>
            <a:ext cx="548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17983"/>
                </a:solidFill>
              </a:rPr>
              <a:t>Proposta de parceria · Tecal + ThermalFlow · 2026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40080" y="576072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17B8C4"/>
                </a:solidFill>
              </a:rPr>
              <a:t>O PONTO DE PARTIDA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89611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313D"/>
                </a:solidFill>
              </a:rPr>
              <a:t>A parceria começa onde a Tecal já é forte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166420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8717B"/>
                </a:solidFill>
              </a:rPr>
              <a:t>Relacionamento, presença e execução — ampliados por engenharia térmica e energética.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331720"/>
            <a:ext cx="3794760" cy="3337560"/>
          </a:xfrm>
          <a:prstGeom prst="roundRect">
            <a:avLst>
              <a:gd name="adj" fmla="val 1370"/>
            </a:avLst>
          </a:prstGeom>
          <a:solidFill>
            <a:srgbClr val="0B1F2A"/>
          </a:solidFill>
          <a:ln w="12700">
            <a:solidFill>
              <a:srgbClr val="0B1F2A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941832" y="265176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5000" b="1" dirty="0">
                <a:solidFill>
                  <a:srgbClr val="49D5DE"/>
                </a:solidFill>
              </a:rPr>
              <a:t>31+</a:t>
            </a:r>
            <a:endParaRPr lang="en-US" sz="5000" dirty="0"/>
          </a:p>
        </p:txBody>
      </p:sp>
      <p:sp>
        <p:nvSpPr>
          <p:cNvPr id="11" name="Text 9"/>
          <p:cNvSpPr/>
          <p:nvPr/>
        </p:nvSpPr>
        <p:spPr>
          <a:xfrm>
            <a:off x="960120" y="345643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7FBFC"/>
                </a:solidFill>
              </a:rPr>
              <a:t>anos de atuação declarada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60120" y="3986784"/>
            <a:ext cx="2971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8CA5AF"/>
                </a:solidFill>
              </a:rPr>
              <a:t>Automação predial e industrial, sistemas de alerta, monitoramento e projetos de alta complexidade.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709160" y="2331720"/>
            <a:ext cx="2971800" cy="3337560"/>
          </a:xfrm>
          <a:prstGeom prst="roundRect">
            <a:avLst>
              <a:gd name="adj" fmla="val 1538"/>
            </a:avLst>
          </a:prstGeom>
          <a:solidFill>
            <a:srgbClr val="F7FBFC"/>
          </a:solidFill>
          <a:ln w="12700">
            <a:solidFill>
              <a:srgbClr val="CBD8DD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047488" y="2697480"/>
            <a:ext cx="530352" cy="530352"/>
          </a:xfrm>
          <a:prstGeom prst="ellipse">
            <a:avLst/>
          </a:prstGeom>
          <a:solidFill>
            <a:srgbClr val="E1743C"/>
          </a:solidFill>
          <a:ln w="12700">
            <a:solidFill>
              <a:srgbClr val="E1743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47488" y="2816352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7FBFC"/>
                </a:solidFill>
              </a:rPr>
              <a:t>13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760720" y="2724912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4313D"/>
                </a:solidFill>
              </a:rPr>
              <a:t>Presença declarada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047488" y="3383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7B8C4"/>
                </a:solidFill>
              </a:rPr>
              <a:t>em 13 estados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5047488" y="397764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4313D"/>
                </a:solidFill>
              </a:rPr>
              <a:t>Filiais em RJ, SP, MG e DF.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047488" y="4983480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E858E"/>
                </a:solidFill>
              </a:rPr>
              <a:t>Fonte: site oficial da Tecal.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7955280" y="2331720"/>
            <a:ext cx="3611880" cy="3337560"/>
          </a:xfrm>
          <a:prstGeom prst="roundRect">
            <a:avLst>
              <a:gd name="adj" fmla="val 1370"/>
            </a:avLst>
          </a:prstGeom>
          <a:solidFill>
            <a:srgbClr val="DDEBED"/>
          </a:solidFill>
          <a:ln w="12700">
            <a:solidFill>
              <a:srgbClr val="BAD0D5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955280" y="2331720"/>
            <a:ext cx="3611880" cy="1536192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8275320" y="4169664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313D"/>
                </a:solidFill>
              </a:rPr>
              <a:t>A ThermalFlow acrescenta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8275320" y="4617720"/>
            <a:ext cx="2834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4313D"/>
                </a:solidFill>
              </a:rPr>
              <a:t>o eixo térmico, energético e de infraestrutura.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F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103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7FB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THERMALFLOW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37392" y="20116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49D5DE"/>
                </a:solidFill>
              </a:rPr>
              <a:t>03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6510528"/>
            <a:ext cx="11137392" cy="0"/>
          </a:xfrm>
          <a:prstGeom prst="line">
            <a:avLst/>
          </a:prstGeom>
          <a:noFill/>
          <a:ln w="12700">
            <a:solidFill>
              <a:srgbClr val="12303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83680"/>
            <a:ext cx="548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CA5AF"/>
                </a:solidFill>
              </a:rPr>
              <a:t>Proposta de parceria · Tecal + ThermalFlow · 2026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40080" y="576072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49D5DE"/>
                </a:solidFill>
              </a:rPr>
              <a:t>TRÊS PORTAS DE ENTRADA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89611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7FBFC"/>
                </a:solidFill>
              </a:rPr>
              <a:t>A dor que o cliente já sente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166420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8CA5AF"/>
                </a:solidFill>
              </a:rPr>
              <a:t>O problema térmico costuma estar escondido dentro dos projetos.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423160"/>
            <a:ext cx="3438144" cy="2121408"/>
          </a:xfrm>
          <a:prstGeom prst="roundRect">
            <a:avLst>
              <a:gd name="adj" fmla="val 2155"/>
            </a:avLst>
          </a:prstGeom>
          <a:solidFill>
            <a:srgbClr val="12303D"/>
          </a:solidFill>
          <a:ln w="12700">
            <a:solidFill>
              <a:srgbClr val="24475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2688" y="2724912"/>
            <a:ext cx="530352" cy="530352"/>
          </a:xfrm>
          <a:prstGeom prst="ellipse">
            <a:avLst/>
          </a:prstGeom>
          <a:solidFill>
            <a:srgbClr val="E1743C"/>
          </a:solidFill>
          <a:ln w="12700">
            <a:solidFill>
              <a:srgbClr val="E1743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284378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7FBFC"/>
                </a:solidFill>
              </a:rPr>
              <a:t>01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627632" y="278892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7FBFC"/>
                </a:solidFill>
              </a:rPr>
              <a:t>CALOR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950976" y="3493008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8CA5AF"/>
                </a:solidFill>
              </a:rPr>
              <a:t>Equipamentos que sobreaquecem ou degradam prematuramente.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416552" y="2423160"/>
            <a:ext cx="3438144" cy="2121408"/>
          </a:xfrm>
          <a:prstGeom prst="roundRect">
            <a:avLst>
              <a:gd name="adj" fmla="val 2155"/>
            </a:avLst>
          </a:prstGeom>
          <a:solidFill>
            <a:srgbClr val="12303D"/>
          </a:solidFill>
          <a:ln w="12700">
            <a:solidFill>
              <a:srgbClr val="24475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709160" y="2724912"/>
            <a:ext cx="530352" cy="530352"/>
          </a:xfrm>
          <a:prstGeom prst="ellipse">
            <a:avLst/>
          </a:prstGeom>
          <a:solidFill>
            <a:srgbClr val="17B8C4"/>
          </a:solidFill>
          <a:ln w="12700">
            <a:solidFill>
              <a:srgbClr val="17B8C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09160" y="284378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7FBFC"/>
                </a:solidFill>
              </a:rPr>
              <a:t>02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04104" y="278892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7FBFC"/>
                </a:solidFill>
              </a:rPr>
              <a:t>ENERGIA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727448" y="3493008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8CA5AF"/>
                </a:solidFill>
              </a:rPr>
              <a:t>Ineficiência, picos de consumo e desperdício operacional.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193024" y="2423160"/>
            <a:ext cx="3438144" cy="2121408"/>
          </a:xfrm>
          <a:prstGeom prst="roundRect">
            <a:avLst>
              <a:gd name="adj" fmla="val 2155"/>
            </a:avLst>
          </a:prstGeom>
          <a:solidFill>
            <a:srgbClr val="12303D"/>
          </a:solidFill>
          <a:ln w="12700">
            <a:solidFill>
              <a:srgbClr val="24475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485632" y="2724912"/>
            <a:ext cx="530352" cy="530352"/>
          </a:xfrm>
          <a:prstGeom prst="ellipse">
            <a:avLst/>
          </a:prstGeom>
          <a:solidFill>
            <a:srgbClr val="27B67A"/>
          </a:solidFill>
          <a:ln w="12700">
            <a:solidFill>
              <a:srgbClr val="27B67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485632" y="284378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7FBFC"/>
                </a:solidFill>
              </a:rPr>
              <a:t>03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180576" y="278892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7FBFC"/>
                </a:solidFill>
              </a:rPr>
              <a:t>DISPONIBILIDADE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8503920" y="3493008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8CA5AF"/>
                </a:solidFill>
              </a:rPr>
              <a:t>Risco de parada em ambientes críticos e salas técnicas.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40080" y="4983480"/>
            <a:ext cx="10972800" cy="886968"/>
          </a:xfrm>
          <a:prstGeom prst="roundRect">
            <a:avLst>
              <a:gd name="adj" fmla="val 4124"/>
            </a:avLst>
          </a:prstGeom>
          <a:solidFill>
            <a:srgbClr val="F7FBFC">
              <a:alpha val="96000"/>
            </a:srgbClr>
          </a:solidFill>
          <a:ln w="19050">
            <a:solidFill>
              <a:srgbClr val="17B8C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60120" y="5202936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8CA5AF"/>
                </a:solidFill>
              </a:rPr>
              <a:t>A pergunta comercial não é “qual peça você quer comprar?”.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925312" y="5166360"/>
            <a:ext cx="5230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49D5DE"/>
                </a:solidFill>
              </a:rPr>
              <a:t>É “qual resultado operacional precisa ser protegido?”.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103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3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THERMALFLOW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37392" y="20116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7B8C4"/>
                </a:solidFill>
              </a:rPr>
              <a:t>04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6510528"/>
            <a:ext cx="11137392" cy="0"/>
          </a:xfrm>
          <a:prstGeom prst="line">
            <a:avLst/>
          </a:prstGeom>
          <a:noFill/>
          <a:ln w="12700">
            <a:solidFill>
              <a:srgbClr val="CBD8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83680"/>
            <a:ext cx="548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17983"/>
                </a:solidFill>
              </a:rPr>
              <a:t>Proposta de parceria · Tecal + ThermalFlow · 2026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40080" y="576072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17B8C4"/>
                </a:solidFill>
              </a:rPr>
              <a:t>PORTA DE ENTRADA TÉCNICA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89611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313D"/>
                </a:solidFill>
              </a:rPr>
              <a:t>O portfólio físico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166420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8717B"/>
                </a:solidFill>
              </a:rPr>
              <a:t>Componentes e subconjuntos sob medida, do protótipo à série.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331720"/>
            <a:ext cx="2761488" cy="1298448"/>
          </a:xfrm>
          <a:prstGeom prst="roundRect">
            <a:avLst>
              <a:gd name="adj" fmla="val 3521"/>
            </a:avLst>
          </a:prstGeom>
          <a:solidFill>
            <a:srgbClr val="F7FBFC"/>
          </a:solidFill>
          <a:ln w="12700">
            <a:solidFill>
              <a:srgbClr val="CBD8DD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841248" y="2496312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1743C"/>
                </a:solidFill>
              </a:rPr>
              <a:t>01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243584" y="248716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313D"/>
                </a:solidFill>
              </a:rPr>
              <a:t>COLD PLATES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1248" y="297180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9717A"/>
                </a:solidFill>
              </a:rPr>
              <a:t>Servidores, GPUs e módulos de bateria.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611880" y="2331720"/>
            <a:ext cx="2761488" cy="1298448"/>
          </a:xfrm>
          <a:prstGeom prst="roundRect">
            <a:avLst>
              <a:gd name="adj" fmla="val 3521"/>
            </a:avLst>
          </a:prstGeom>
          <a:solidFill>
            <a:srgbClr val="F7FBFC"/>
          </a:solidFill>
          <a:ln w="12700">
            <a:solidFill>
              <a:srgbClr val="CBD8DD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813048" y="2496312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1743C"/>
                </a:solidFill>
              </a:rPr>
              <a:t>02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215384" y="248716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313D"/>
                </a:solidFill>
              </a:rPr>
              <a:t>MANIFOLDS E UQD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813048" y="297180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9717A"/>
                </a:solidFill>
              </a:rPr>
              <a:t>Distribuição hidráulica, conexão rápida e integração de loops.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" y="3867912"/>
            <a:ext cx="2761488" cy="1298448"/>
          </a:xfrm>
          <a:prstGeom prst="roundRect">
            <a:avLst>
              <a:gd name="adj" fmla="val 3521"/>
            </a:avLst>
          </a:prstGeom>
          <a:solidFill>
            <a:srgbClr val="F7FBFC"/>
          </a:solidFill>
          <a:ln w="12700">
            <a:solidFill>
              <a:srgbClr val="CBD8DD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41248" y="4032504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1743C"/>
                </a:solidFill>
              </a:rPr>
              <a:t>03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243584" y="402336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313D"/>
                </a:solidFill>
              </a:rPr>
              <a:t>TROCADORES E SERPENTINAS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41248" y="4507992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9717A"/>
                </a:solidFill>
              </a:rPr>
              <a:t>Refrigeração industrial, HVAC, chillers e cadeia fria.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611880" y="3867912"/>
            <a:ext cx="2761488" cy="1298448"/>
          </a:xfrm>
          <a:prstGeom prst="roundRect">
            <a:avLst>
              <a:gd name="adj" fmla="val 3521"/>
            </a:avLst>
          </a:prstGeom>
          <a:solidFill>
            <a:srgbClr val="F7FBFC"/>
          </a:solidFill>
          <a:ln w="12700">
            <a:solidFill>
              <a:srgbClr val="CBD8DD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813048" y="4032504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1743C"/>
                </a:solidFill>
              </a:rPr>
              <a:t>04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215384" y="402336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313D"/>
                </a:solidFill>
              </a:rPr>
              <a:t>CARENAGENS E COMPONENTES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813048" y="4507992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9717A"/>
                </a:solidFill>
              </a:rPr>
              <a:t>Proteção térmica, peças CNC, estampadas e tubos dobrados.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629400" y="2331720"/>
            <a:ext cx="4937760" cy="2834640"/>
          </a:xfrm>
          <a:prstGeom prst="roundRect">
            <a:avLst>
              <a:gd name="adj" fmla="val 1613"/>
            </a:avLst>
          </a:prstGeom>
          <a:solidFill>
            <a:srgbClr val="0B1F2A"/>
          </a:solidFill>
          <a:ln w="12700">
            <a:solidFill>
              <a:srgbClr val="0B1F2A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903720" y="2624328"/>
            <a:ext cx="4389120" cy="1508760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6949440" y="4443984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9D5DE"/>
                </a:solidFill>
              </a:rPr>
              <a:t>PROTÓTIPO  →  LOTE PILOTO  →  OEM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6995160" y="4864608"/>
            <a:ext cx="4251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8CA5AF"/>
                </a:solidFill>
              </a:rPr>
              <a:t>A ThermalFlow coordena engenharia e manufatura.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658368" y="564184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B8C4"/>
                </a:solidFill>
              </a:rPr>
              <a:t>Modelo sob desenho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2487168" y="5632704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14313D"/>
                </a:solidFill>
              </a:rPr>
              <a:t>A especificação começa pela aplicação e pelo resultado que o cliente precisa proteger.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F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103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7FB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THERMALFLOW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37392" y="20116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49D5DE"/>
                </a:solidFill>
              </a:rPr>
              <a:t>05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6510528"/>
            <a:ext cx="11137392" cy="0"/>
          </a:xfrm>
          <a:prstGeom prst="line">
            <a:avLst/>
          </a:prstGeom>
          <a:noFill/>
          <a:ln w="12700">
            <a:solidFill>
              <a:srgbClr val="12303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83680"/>
            <a:ext cx="548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CA5AF"/>
                </a:solidFill>
              </a:rPr>
              <a:t>Proposta de parceria · Tecal + ThermalFlow · 2026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40080" y="576072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49D5DE"/>
                </a:solidFill>
              </a:rPr>
              <a:t>PRONTA ENTREGA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89611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7FBFC"/>
                </a:solidFill>
              </a:rPr>
              <a:t>Computação e infraestrutura completam a oferta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166420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8CA5AF"/>
                </a:solidFill>
              </a:rPr>
              <a:t>Recursos comercialmente disponíveis para projetos imediatos.</a:t>
            </a:r>
            <a:endParaRPr lang="en-US" sz="14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0080" y="2286000"/>
            <a:ext cx="4617720" cy="3401568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715000" y="2331720"/>
            <a:ext cx="530352" cy="530352"/>
          </a:xfrm>
          <a:prstGeom prst="ellipse">
            <a:avLst/>
          </a:prstGeom>
          <a:solidFill>
            <a:srgbClr val="E1743C"/>
          </a:solidFill>
          <a:ln w="12700">
            <a:solidFill>
              <a:srgbClr val="E1743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715000" y="2450592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7FBFC"/>
                </a:solidFill>
              </a:rPr>
              <a:t>01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446520" y="2350008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7FBFC"/>
                </a:solidFill>
              </a:rPr>
              <a:t>MINI PCs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446520" y="2715768"/>
            <a:ext cx="4343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8CA5AF"/>
                </a:solidFill>
              </a:rPr>
              <a:t>Monitoramento local e gateways de borda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715000" y="3401568"/>
            <a:ext cx="530352" cy="530352"/>
          </a:xfrm>
          <a:prstGeom prst="ellipse">
            <a:avLst/>
          </a:prstGeom>
          <a:solidFill>
            <a:srgbClr val="17B8C4"/>
          </a:solidFill>
          <a:ln w="12700">
            <a:solidFill>
              <a:srgbClr val="17B8C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715000" y="3520440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7FBFC"/>
                </a:solidFill>
              </a:rPr>
              <a:t>02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446520" y="3419856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7FBFC"/>
                </a:solidFill>
              </a:rPr>
              <a:t>NAS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446520" y="3785616"/>
            <a:ext cx="4343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8CA5AF"/>
                </a:solidFill>
              </a:rPr>
              <a:t>Armazenamento local de dados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5715000" y="4471416"/>
            <a:ext cx="530352" cy="530352"/>
          </a:xfrm>
          <a:prstGeom prst="ellipse">
            <a:avLst/>
          </a:prstGeom>
          <a:solidFill>
            <a:srgbClr val="17B8C4"/>
          </a:solidFill>
          <a:ln w="12700">
            <a:solidFill>
              <a:srgbClr val="17B8C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715000" y="4590288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7FBFC"/>
                </a:solidFill>
              </a:rPr>
              <a:t>03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446520" y="4489704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7FBFC"/>
                </a:solidFill>
              </a:rPr>
              <a:t>SUPORTE A eGPU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446520" y="4855464"/>
            <a:ext cx="4343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8CA5AF"/>
                </a:solidFill>
              </a:rPr>
              <a:t>Capacidade gráfica externa para aplicações dedicadas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5715000" y="5486400"/>
            <a:ext cx="5577840" cy="475488"/>
          </a:xfrm>
          <a:prstGeom prst="roundRect">
            <a:avLst>
              <a:gd name="adj" fmla="val 5769"/>
            </a:avLst>
          </a:prstGeom>
          <a:solidFill>
            <a:srgbClr val="12303D"/>
          </a:solidFill>
          <a:ln w="12700">
            <a:solidFill>
              <a:srgbClr val="17B8C4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989320" y="5632704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49D5DE"/>
                </a:solidFill>
              </a:rPr>
              <a:t>Confirmar modelos e disponibilidade antes da proposta.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103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3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THERMALFLOW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37392" y="20116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7B8C4"/>
                </a:solidFill>
              </a:rPr>
              <a:t>06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6510528"/>
            <a:ext cx="11137392" cy="0"/>
          </a:xfrm>
          <a:prstGeom prst="line">
            <a:avLst/>
          </a:prstGeom>
          <a:noFill/>
          <a:ln w="12700">
            <a:solidFill>
              <a:srgbClr val="CBD8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83680"/>
            <a:ext cx="548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17983"/>
                </a:solidFill>
              </a:rPr>
              <a:t>Proposta de parceria · Tecal + ThermalFlow · 2026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40080" y="576072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17B8C4"/>
                </a:solidFill>
              </a:rPr>
              <a:t>GO-TO-MARKET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89611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313D"/>
                </a:solidFill>
              </a:rPr>
              <a:t>Quatro ofertas para começar a vender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166420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8717B"/>
                </a:solidFill>
              </a:rPr>
              <a:t>Uma ordem de ataque que combina oportunidade imediata e construção de pipeline.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286000"/>
            <a:ext cx="2423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7B8C4"/>
                </a:solidFill>
              </a:rPr>
              <a:t>OFERTA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3218688" y="2286000"/>
            <a:ext cx="23134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7B8C4"/>
                </a:solidFill>
              </a:rPr>
              <a:t>CLIENTE-ALVO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687568" y="2286000"/>
            <a:ext cx="3364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7B8C4"/>
                </a:solidFill>
              </a:rPr>
              <a:t>PACOTE INICIAL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208008" y="2286000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7B8C4"/>
                </a:solidFill>
              </a:rPr>
              <a:t>PAPEL DA TECAL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40080" y="2633472"/>
            <a:ext cx="10972800" cy="621792"/>
          </a:xfrm>
          <a:prstGeom prst="roundRect">
            <a:avLst>
              <a:gd name="adj" fmla="val 2941"/>
            </a:avLst>
          </a:prstGeom>
          <a:solidFill>
            <a:srgbClr val="F7FBFC"/>
          </a:solidFill>
          <a:ln w="7620">
            <a:solidFill>
              <a:srgbClr val="CBD8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49808" y="2752344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313D"/>
                </a:solidFill>
              </a:rPr>
              <a:t>RETROFIT TÉRMICO INDUSTRIAL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328416" y="2752344"/>
            <a:ext cx="2130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Indústria · mineração · energia · refrigeração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797296" y="2752344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Trocador / serpentina / carenagem + computador Edge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9317736" y="2752344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Diagnóstico · instalação · manutenção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40080" y="3419856"/>
            <a:ext cx="10972800" cy="621792"/>
          </a:xfrm>
          <a:prstGeom prst="roundRect">
            <a:avLst>
              <a:gd name="adj" fmla="val 2941"/>
            </a:avLst>
          </a:prstGeom>
          <a:solidFill>
            <a:srgbClr val="E3ECEF"/>
          </a:solidFill>
          <a:ln w="7620">
            <a:solidFill>
              <a:srgbClr val="CBD8D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53872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313D"/>
                </a:solidFill>
              </a:rPr>
              <a:t>RACKS E SALA CRÍTICA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328416" y="3538728"/>
            <a:ext cx="2130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Data center · hospital · sala técnica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797296" y="3538728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Cold plate + manifold + UQD + loop + rack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9317736" y="3538728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Projeto · integração · assistência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40080" y="4206240"/>
            <a:ext cx="10972800" cy="621792"/>
          </a:xfrm>
          <a:prstGeom prst="roundRect">
            <a:avLst>
              <a:gd name="adj" fmla="val 2941"/>
            </a:avLst>
          </a:prstGeom>
          <a:solidFill>
            <a:srgbClr val="F7FBFC"/>
          </a:solidFill>
          <a:ln w="7620">
            <a:solidFill>
              <a:srgbClr val="CBD8D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49808" y="432511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313D"/>
                </a:solidFill>
              </a:rPr>
              <a:t>EDGE LOCAL PARA OPERAÇÃO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328416" y="4325112"/>
            <a:ext cx="2130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Ambientes críticos distribuídos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5797296" y="4325112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Mini PC / NAS + sensores + rede + armazenamento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9317736" y="4325112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Instalação · configuração · suporte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40080" y="4992624"/>
            <a:ext cx="10972800" cy="621792"/>
          </a:xfrm>
          <a:prstGeom prst="roundRect">
            <a:avLst>
              <a:gd name="adj" fmla="val 2941"/>
            </a:avLst>
          </a:prstGeom>
          <a:solidFill>
            <a:srgbClr val="E3ECEF"/>
          </a:solidFill>
          <a:ln w="7620">
            <a:solidFill>
              <a:srgbClr val="CBD8D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9808" y="5111496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313D"/>
                </a:solidFill>
              </a:rPr>
              <a:t>SISTEMA INTEGRADO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3328416" y="5111496"/>
            <a:ext cx="2130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Contas com múltiplos ativos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5797296" y="5111496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Combinação das ofertas acima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9317736" y="511149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F6973"/>
                </a:solidFill>
              </a:rPr>
              <a:t>Execução · serviço recorrente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58368" y="5897880"/>
            <a:ext cx="1143000" cy="301752"/>
          </a:xfrm>
          <a:prstGeom prst="roundRect">
            <a:avLst>
              <a:gd name="adj" fmla="val 24242"/>
            </a:avLst>
          </a:prstGeom>
          <a:solidFill>
            <a:srgbClr val="E1743C"/>
          </a:solidFill>
          <a:ln w="12700">
            <a:solidFill>
              <a:srgbClr val="E1743C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934456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80" kern="0" dirty="0">
                <a:solidFill>
                  <a:srgbClr val="F7FBFC"/>
                </a:solidFill>
              </a:rPr>
              <a:t>COMEÇAR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1965960" y="5952744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313D"/>
                </a:solidFill>
              </a:rPr>
              <a:t>Retrofit industrial e Edge local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532120" y="5897880"/>
            <a:ext cx="1143000" cy="301752"/>
          </a:xfrm>
          <a:prstGeom prst="roundRect">
            <a:avLst>
              <a:gd name="adj" fmla="val 24242"/>
            </a:avLst>
          </a:prstGeom>
          <a:solidFill>
            <a:srgbClr val="17B8C4"/>
          </a:solidFill>
          <a:ln w="12700">
            <a:solidFill>
              <a:srgbClr val="17B8C4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532120" y="5934456"/>
            <a:ext cx="1143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80" kern="0" dirty="0">
                <a:solidFill>
                  <a:srgbClr val="F7FBFC"/>
                </a:solidFill>
              </a:rPr>
              <a:t>CONSTRUIR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6839712" y="5952744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313D"/>
                </a:solidFill>
              </a:rPr>
              <a:t>Rack, sala crítica, BESS e VE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F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103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7FB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THERMALFLOW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37392" y="20116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49D5DE"/>
                </a:solidFill>
              </a:rPr>
              <a:t>07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6510528"/>
            <a:ext cx="11137392" cy="0"/>
          </a:xfrm>
          <a:prstGeom prst="line">
            <a:avLst/>
          </a:prstGeom>
          <a:noFill/>
          <a:ln w="12700">
            <a:solidFill>
              <a:srgbClr val="12303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83680"/>
            <a:ext cx="548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CA5AF"/>
                </a:solidFill>
              </a:rPr>
              <a:t>Proposta de parceria · Tecal + ThermalFlow · 2026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40080" y="576072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49D5DE"/>
                </a:solidFill>
              </a:rPr>
              <a:t>RESPONSABILIDADES CLARAS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89611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7FBFC"/>
                </a:solidFill>
              </a:rPr>
              <a:t>Cada empresa faz o que sabe fazer melhor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166420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8CA5AF"/>
                </a:solidFill>
              </a:rPr>
              <a:t>Um desenho operacional que reduz risco dos dois lados.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304288"/>
            <a:ext cx="5257800" cy="2953512"/>
          </a:xfrm>
          <a:prstGeom prst="roundRect">
            <a:avLst>
              <a:gd name="adj" fmla="val 1548"/>
            </a:avLst>
          </a:prstGeom>
          <a:solidFill>
            <a:srgbClr val="F7FBFC"/>
          </a:solidFill>
          <a:ln w="12700">
            <a:solidFill>
              <a:srgbClr val="17B8C4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291072" y="2304288"/>
            <a:ext cx="5257800" cy="2953512"/>
          </a:xfrm>
          <a:prstGeom prst="roundRect">
            <a:avLst>
              <a:gd name="adj" fmla="val 1548"/>
            </a:avLst>
          </a:prstGeom>
          <a:solidFill>
            <a:srgbClr val="F7FBFC"/>
          </a:solidFill>
          <a:ln w="12700">
            <a:solidFill>
              <a:srgbClr val="E1743C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941832" y="263347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7B8C4"/>
                </a:solidFill>
              </a:rPr>
              <a:t>THERMALFLOW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941832" y="3200400"/>
            <a:ext cx="429768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4313D"/>
                </a:solidFill>
              </a:rPr>
              <a:t>Engenharia de produto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4313D"/>
                </a:solidFill>
              </a:rPr>
              <a:t>Fornecimento de hardware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4313D"/>
                </a:solidFill>
              </a:rPr>
              <a:t>Garantia de fabricação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4313D"/>
                </a:solidFill>
              </a:rPr>
              <a:t>Documentação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4313D"/>
                </a:solidFill>
              </a:rPr>
              <a:t>Suporte técnico avançado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601968" y="263347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1743C"/>
                </a:solidFill>
              </a:rPr>
              <a:t>TECAL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601968" y="3200400"/>
            <a:ext cx="429768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4313D"/>
                </a:solidFill>
              </a:rPr>
              <a:t>Relacionamento e prospecção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4313D"/>
                </a:solidFill>
              </a:rPr>
              <a:t>Instalação e comissionamento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4313D"/>
                </a:solidFill>
              </a:rPr>
              <a:t>Assistência técnica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4313D"/>
                </a:solidFill>
              </a:rPr>
              <a:t>Manutenção contínua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4313D"/>
                </a:solidFill>
              </a:rPr>
              <a:t>Serviços próprios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650992" y="3474720"/>
            <a:ext cx="777240" cy="640080"/>
          </a:xfrm>
          <a:prstGeom prst="chevron">
            <a:avLst/>
          </a:prstGeom>
          <a:solidFill>
            <a:srgbClr val="49D5DE"/>
          </a:solidFill>
          <a:ln w="12700">
            <a:solidFill>
              <a:srgbClr val="49D5D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5687568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8CA5AF"/>
                </a:solidFill>
              </a:rPr>
              <a:t>Modelo inicial: representação técnica e comercial. Distribuição sob encomenda após execução comprovada e aditivo específico.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D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103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3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THERMALFLOW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37392" y="20116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7B8C4"/>
                </a:solidFill>
              </a:rPr>
              <a:t>08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6510528"/>
            <a:ext cx="11137392" cy="0"/>
          </a:xfrm>
          <a:prstGeom prst="line">
            <a:avLst/>
          </a:prstGeom>
          <a:noFill/>
          <a:ln w="12700">
            <a:solidFill>
              <a:srgbClr val="CBD8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83680"/>
            <a:ext cx="548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17983"/>
                </a:solidFill>
              </a:rPr>
              <a:t>Proposta de parceria · Tecal + ThermalFlow · 2026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40080" y="576072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17B8C4"/>
                </a:solidFill>
              </a:rPr>
              <a:t>ESTRATÉGIA DE GO-TO-MARKET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89611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313D"/>
                </a:solidFill>
              </a:rPr>
              <a:t>Pipeline por linha de produto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166420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8717B"/>
                </a:solidFill>
              </a:rPr>
              <a:t>Hipótese inicial de trabalho — calibrar com a carteira real da Tecal.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2331720"/>
            <a:ext cx="3218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313D"/>
                </a:solidFill>
              </a:rPr>
              <a:t>Retrofit industrial e refrigeração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087368" y="2249424"/>
            <a:ext cx="438912" cy="438912"/>
          </a:xfrm>
          <a:prstGeom prst="ellipse">
            <a:avLst/>
          </a:prstGeom>
          <a:solidFill>
            <a:srgbClr val="E174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087368" y="236829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BFC"/>
                </a:solidFill>
              </a:rPr>
              <a:t>4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864608" y="2295144"/>
            <a:ext cx="6309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506A74"/>
                </a:solidFill>
              </a:rPr>
              <a:t>“Qual ativo térmico gera parada, retrabalho ou risco?”</a:t>
            </a:r>
            <a:endParaRPr lang="en-US" sz="1230" dirty="0"/>
          </a:p>
        </p:txBody>
      </p:sp>
      <p:sp>
        <p:nvSpPr>
          <p:cNvPr id="13" name="Shape 11"/>
          <p:cNvSpPr/>
          <p:nvPr/>
        </p:nvSpPr>
        <p:spPr>
          <a:xfrm>
            <a:off x="685800" y="2743200"/>
            <a:ext cx="10744200" cy="0"/>
          </a:xfrm>
          <a:prstGeom prst="line">
            <a:avLst/>
          </a:prstGeom>
          <a:noFill/>
          <a:ln w="8890">
            <a:solidFill>
              <a:srgbClr val="CBD8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944368"/>
            <a:ext cx="3218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313D"/>
                </a:solidFill>
              </a:rPr>
              <a:t>Data center, rack, GPU e cold plates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087368" y="2862072"/>
            <a:ext cx="438912" cy="438912"/>
          </a:xfrm>
          <a:prstGeom prst="ellipse">
            <a:avLst/>
          </a:prstGeom>
          <a:solidFill>
            <a:srgbClr val="17B8C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087368" y="2980944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BFC"/>
                </a:solidFill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864608" y="2907792"/>
            <a:ext cx="6309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506A74"/>
                </a:solidFill>
              </a:rPr>
              <a:t>“Como a densidade térmica limita o rack ou a sala?”</a:t>
            </a:r>
            <a:endParaRPr lang="en-US" sz="1230" dirty="0"/>
          </a:p>
        </p:txBody>
      </p:sp>
      <p:sp>
        <p:nvSpPr>
          <p:cNvPr id="18" name="Shape 16"/>
          <p:cNvSpPr/>
          <p:nvPr/>
        </p:nvSpPr>
        <p:spPr>
          <a:xfrm>
            <a:off x="685800" y="3355848"/>
            <a:ext cx="10744200" cy="0"/>
          </a:xfrm>
          <a:prstGeom prst="line">
            <a:avLst/>
          </a:prstGeom>
          <a:noFill/>
          <a:ln w="8890">
            <a:solidFill>
              <a:srgbClr val="CBD8D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557016"/>
            <a:ext cx="3218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313D"/>
                </a:solidFill>
              </a:rPr>
              <a:t>Edge, NAS e infraestrutura local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087368" y="3474720"/>
            <a:ext cx="438912" cy="438912"/>
          </a:xfrm>
          <a:prstGeom prst="ellipse">
            <a:avLst/>
          </a:prstGeom>
          <a:solidFill>
            <a:srgbClr val="17B8C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087368" y="3593592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BFC"/>
                </a:solidFill>
              </a:rPr>
              <a:t>2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864608" y="3520440"/>
            <a:ext cx="6309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506A74"/>
                </a:solidFill>
              </a:rPr>
              <a:t>“Que operação deve continuar sem conectividade?”</a:t>
            </a:r>
            <a:endParaRPr lang="en-US" sz="1230" dirty="0"/>
          </a:p>
        </p:txBody>
      </p:sp>
      <p:sp>
        <p:nvSpPr>
          <p:cNvPr id="23" name="Shape 21"/>
          <p:cNvSpPr/>
          <p:nvPr/>
        </p:nvSpPr>
        <p:spPr>
          <a:xfrm>
            <a:off x="685800" y="3968496"/>
            <a:ext cx="10744200" cy="0"/>
          </a:xfrm>
          <a:prstGeom prst="line">
            <a:avLst/>
          </a:prstGeom>
          <a:noFill/>
          <a:ln w="8890">
            <a:solidFill>
              <a:srgbClr val="CBD8D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4169664"/>
            <a:ext cx="3218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313D"/>
                </a:solidFill>
              </a:rPr>
              <a:t>Hospitais e salas críticas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087368" y="4087368"/>
            <a:ext cx="438912" cy="438912"/>
          </a:xfrm>
          <a:prstGeom prst="ellipse">
            <a:avLst/>
          </a:prstGeom>
          <a:solidFill>
            <a:srgbClr val="17B8C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087368" y="4206240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BFC"/>
                </a:solidFill>
              </a:rPr>
              <a:t>2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864608" y="4133088"/>
            <a:ext cx="6309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506A74"/>
                </a:solidFill>
              </a:rPr>
              <a:t>“Qual equipamento não pode ficar indisponível?”</a:t>
            </a:r>
            <a:endParaRPr lang="en-US" sz="1230" dirty="0"/>
          </a:p>
        </p:txBody>
      </p:sp>
      <p:sp>
        <p:nvSpPr>
          <p:cNvPr id="28" name="Shape 26"/>
          <p:cNvSpPr/>
          <p:nvPr/>
        </p:nvSpPr>
        <p:spPr>
          <a:xfrm>
            <a:off x="685800" y="4581144"/>
            <a:ext cx="10744200" cy="0"/>
          </a:xfrm>
          <a:prstGeom prst="line">
            <a:avLst/>
          </a:prstGeom>
          <a:noFill/>
          <a:ln w="8890">
            <a:solidFill>
              <a:srgbClr val="CBD8D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4782312"/>
            <a:ext cx="3218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313D"/>
                </a:solidFill>
              </a:rPr>
              <a:t>BESS e veículos elétricos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087368" y="4700016"/>
            <a:ext cx="438912" cy="438912"/>
          </a:xfrm>
          <a:prstGeom prst="ellipse">
            <a:avLst/>
          </a:prstGeom>
          <a:solidFill>
            <a:srgbClr val="17B8C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087368" y="4818888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7FBFC"/>
                </a:solidFill>
              </a:rPr>
              <a:t>2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864608" y="4745736"/>
            <a:ext cx="6309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506A74"/>
                </a:solidFill>
              </a:rPr>
              <a:t>“Qual requisito térmico precisa ser homologado antes da escala?”</a:t>
            </a:r>
            <a:endParaRPr lang="en-US" sz="1230" dirty="0"/>
          </a:p>
        </p:txBody>
      </p:sp>
      <p:sp>
        <p:nvSpPr>
          <p:cNvPr id="33" name="Shape 31"/>
          <p:cNvSpPr/>
          <p:nvPr/>
        </p:nvSpPr>
        <p:spPr>
          <a:xfrm>
            <a:off x="685800" y="5193792"/>
            <a:ext cx="10744200" cy="0"/>
          </a:xfrm>
          <a:prstGeom prst="line">
            <a:avLst/>
          </a:prstGeom>
          <a:noFill/>
          <a:ln w="8890">
            <a:solidFill>
              <a:srgbClr val="CBD8D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85800" y="5532120"/>
            <a:ext cx="2514600" cy="566928"/>
          </a:xfrm>
          <a:prstGeom prst="chevron">
            <a:avLst/>
          </a:prstGeom>
          <a:solidFill>
            <a:srgbClr val="12303D"/>
          </a:solidFill>
          <a:ln w="12700">
            <a:solidFill>
              <a:srgbClr val="12303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68680" y="5724144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7FBFC"/>
                </a:solidFill>
              </a:rPr>
              <a:t>REUNIÕES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3429000" y="5532120"/>
            <a:ext cx="2514600" cy="566928"/>
          </a:xfrm>
          <a:prstGeom prst="chevron">
            <a:avLst/>
          </a:prstGeom>
          <a:solidFill>
            <a:srgbClr val="214957"/>
          </a:solidFill>
          <a:ln w="12700">
            <a:solidFill>
              <a:srgbClr val="21495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611880" y="5724144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7FBFC"/>
                </a:solidFill>
              </a:rPr>
              <a:t>DIAGNÓSTICOS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172200" y="5532120"/>
            <a:ext cx="2514600" cy="566928"/>
          </a:xfrm>
          <a:prstGeom prst="chevron">
            <a:avLst/>
          </a:prstGeom>
          <a:solidFill>
            <a:srgbClr val="176B70"/>
          </a:solidFill>
          <a:ln w="12700">
            <a:solidFill>
              <a:srgbClr val="176B7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355080" y="5724144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7FBFC"/>
                </a:solidFill>
              </a:rPr>
              <a:t>PILOTOS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8915400" y="5532120"/>
            <a:ext cx="2514600" cy="566928"/>
          </a:xfrm>
          <a:prstGeom prst="chevron">
            <a:avLst/>
          </a:prstGeom>
          <a:solidFill>
            <a:srgbClr val="17B8C4"/>
          </a:solidFill>
          <a:ln w="12700">
            <a:solidFill>
              <a:srgbClr val="17B8C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098280" y="5724144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7FBFC"/>
                </a:solidFill>
              </a:rPr>
              <a:t>PEDIDOS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F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103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7FB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THERMALFLOW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37392" y="20116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49D5DE"/>
                </a:solidFill>
              </a:rPr>
              <a:t>09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6510528"/>
            <a:ext cx="11137392" cy="0"/>
          </a:xfrm>
          <a:prstGeom prst="line">
            <a:avLst/>
          </a:prstGeom>
          <a:noFill/>
          <a:ln w="12700">
            <a:solidFill>
              <a:srgbClr val="12303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83680"/>
            <a:ext cx="548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CA5AF"/>
                </a:solidFill>
              </a:rPr>
              <a:t>Proposta de parceria · Tecal + ThermalFlow · 2026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40080" y="576072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49D5DE"/>
                </a:solidFill>
              </a:rPr>
              <a:t>RETROFIT TÉRMICO INDUSTRIAL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89611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7FBFC"/>
                </a:solidFill>
              </a:rPr>
              <a:t>Payback em meses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166420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8CA5AF"/>
                </a:solidFill>
              </a:rPr>
              <a:t>Cenário ilustrativo sobre exposição anual de R$ 480 mil.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148840"/>
            <a:ext cx="2788920" cy="3520440"/>
          </a:xfrm>
          <a:prstGeom prst="roundRect">
            <a:avLst>
              <a:gd name="adj" fmla="val 1639"/>
            </a:avLst>
          </a:prstGeom>
          <a:solidFill>
            <a:srgbClr val="12303D"/>
          </a:solidFill>
          <a:ln w="12700">
            <a:solidFill>
              <a:srgbClr val="24475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32688" y="2542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8CA5AF"/>
                </a:solidFill>
              </a:rPr>
              <a:t>INVESTIMENTO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932688" y="2880360"/>
            <a:ext cx="2084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49D5DE"/>
                </a:solidFill>
              </a:rPr>
              <a:t>R$ 80 mil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932688" y="3685032"/>
            <a:ext cx="2084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7FBFC"/>
                </a:solidFill>
              </a:rPr>
              <a:t>Trocador, serpentina, carenagem, computador, instalação e manutenção Tecal.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32688" y="5047488"/>
            <a:ext cx="2084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E1743C"/>
                </a:solidFill>
              </a:rPr>
              <a:t>Exposição anual: R$ 480 mil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730752" y="2148840"/>
            <a:ext cx="2322576" cy="3520440"/>
          </a:xfrm>
          <a:prstGeom prst="roundRect">
            <a:avLst>
              <a:gd name="adj" fmla="val 1969"/>
            </a:avLst>
          </a:prstGeom>
          <a:solidFill>
            <a:srgbClr val="F7FBFC"/>
          </a:solidFill>
          <a:ln w="12700">
            <a:solidFill>
              <a:srgbClr val="E1743C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005072" y="2468880"/>
            <a:ext cx="1755648" cy="301752"/>
          </a:xfrm>
          <a:prstGeom prst="roundRect">
            <a:avLst>
              <a:gd name="adj" fmla="val 24242"/>
            </a:avLst>
          </a:prstGeom>
          <a:solidFill>
            <a:srgbClr val="E1743C"/>
          </a:solidFill>
          <a:ln w="12700">
            <a:solidFill>
              <a:srgbClr val="E1743C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005072" y="2505456"/>
            <a:ext cx="17556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80" kern="0" dirty="0">
                <a:solidFill>
                  <a:srgbClr val="F7FBFC"/>
                </a:solidFill>
              </a:rPr>
              <a:t>CONSERVADOR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005072" y="3063240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E1743C"/>
                </a:solidFill>
              </a:rPr>
              <a:t>15%</a:t>
            </a:r>
            <a:endParaRPr lang="en-US" sz="3300" dirty="0"/>
          </a:p>
        </p:txBody>
      </p:sp>
      <p:sp>
        <p:nvSpPr>
          <p:cNvPr id="18" name="Text 16"/>
          <p:cNvSpPr/>
          <p:nvPr/>
        </p:nvSpPr>
        <p:spPr>
          <a:xfrm>
            <a:off x="4005072" y="3703320"/>
            <a:ext cx="17556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D838C"/>
                </a:solidFill>
              </a:rPr>
              <a:t>economia estimada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005072" y="4023360"/>
            <a:ext cx="1755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313D"/>
                </a:solidFill>
              </a:rPr>
              <a:t>R$ 72 mil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4005072" y="4599432"/>
            <a:ext cx="17556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D838C"/>
                </a:solidFill>
              </a:rPr>
              <a:t>PAYBACK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959352" y="4919472"/>
            <a:ext cx="1847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1743C"/>
                </a:solidFill>
              </a:rPr>
              <a:t>13,3 meses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6309360" y="2148840"/>
            <a:ext cx="2322576" cy="3520440"/>
          </a:xfrm>
          <a:prstGeom prst="roundRect">
            <a:avLst>
              <a:gd name="adj" fmla="val 1969"/>
            </a:avLst>
          </a:prstGeom>
          <a:solidFill>
            <a:srgbClr val="F7FBFC"/>
          </a:solidFill>
          <a:ln w="12700">
            <a:solidFill>
              <a:srgbClr val="17B8C4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583680" y="2468880"/>
            <a:ext cx="1755648" cy="301752"/>
          </a:xfrm>
          <a:prstGeom prst="roundRect">
            <a:avLst>
              <a:gd name="adj" fmla="val 24242"/>
            </a:avLst>
          </a:prstGeom>
          <a:solidFill>
            <a:srgbClr val="17B8C4"/>
          </a:solidFill>
          <a:ln w="12700">
            <a:solidFill>
              <a:srgbClr val="17B8C4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0" y="2505456"/>
            <a:ext cx="17556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80" kern="0" dirty="0">
                <a:solidFill>
                  <a:srgbClr val="F7FBFC"/>
                </a:solidFill>
              </a:rPr>
              <a:t>BASE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6583680" y="3063240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17B8C4"/>
                </a:solidFill>
              </a:rPr>
              <a:t>25%</a:t>
            </a:r>
            <a:endParaRPr lang="en-US" sz="3300" dirty="0"/>
          </a:p>
        </p:txBody>
      </p:sp>
      <p:sp>
        <p:nvSpPr>
          <p:cNvPr id="26" name="Text 24"/>
          <p:cNvSpPr/>
          <p:nvPr/>
        </p:nvSpPr>
        <p:spPr>
          <a:xfrm>
            <a:off x="6583680" y="3703320"/>
            <a:ext cx="17556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D838C"/>
                </a:solidFill>
              </a:rPr>
              <a:t>economia estimada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583680" y="4023360"/>
            <a:ext cx="1755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313D"/>
                </a:solidFill>
              </a:rPr>
              <a:t>R$ 120 mil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6583680" y="4599432"/>
            <a:ext cx="17556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D838C"/>
                </a:solidFill>
              </a:rPr>
              <a:t>PAYBACK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537960" y="4919472"/>
            <a:ext cx="1847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B8C4"/>
                </a:solidFill>
              </a:rPr>
              <a:t>8,0 meses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8887968" y="2148840"/>
            <a:ext cx="2322576" cy="3520440"/>
          </a:xfrm>
          <a:prstGeom prst="roundRect">
            <a:avLst>
              <a:gd name="adj" fmla="val 1969"/>
            </a:avLst>
          </a:prstGeom>
          <a:solidFill>
            <a:srgbClr val="F7FBFC"/>
          </a:solidFill>
          <a:ln w="12700">
            <a:solidFill>
              <a:srgbClr val="27B67A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9162288" y="2468880"/>
            <a:ext cx="1755648" cy="301752"/>
          </a:xfrm>
          <a:prstGeom prst="roundRect">
            <a:avLst>
              <a:gd name="adj" fmla="val 24242"/>
            </a:avLst>
          </a:prstGeom>
          <a:solidFill>
            <a:srgbClr val="27B67A"/>
          </a:solidFill>
          <a:ln w="12700">
            <a:solidFill>
              <a:srgbClr val="27B67A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162288" y="2505456"/>
            <a:ext cx="17556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80" kern="0" dirty="0">
                <a:solidFill>
                  <a:srgbClr val="F7FBFC"/>
                </a:solidFill>
              </a:rPr>
              <a:t>OTIMISTA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9162288" y="3063240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27B67A"/>
                </a:solidFill>
              </a:rPr>
              <a:t>35%</a:t>
            </a:r>
            <a:endParaRPr lang="en-US" sz="3300" dirty="0"/>
          </a:p>
        </p:txBody>
      </p:sp>
      <p:sp>
        <p:nvSpPr>
          <p:cNvPr id="34" name="Text 32"/>
          <p:cNvSpPr/>
          <p:nvPr/>
        </p:nvSpPr>
        <p:spPr>
          <a:xfrm>
            <a:off x="9162288" y="3703320"/>
            <a:ext cx="17556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D838C"/>
                </a:solidFill>
              </a:rPr>
              <a:t>economia estimada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9162288" y="4023360"/>
            <a:ext cx="1755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313D"/>
                </a:solidFill>
              </a:rPr>
              <a:t>R$ 168 mil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9162288" y="4599432"/>
            <a:ext cx="17556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D838C"/>
                </a:solidFill>
              </a:rPr>
              <a:t>PAYBACK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9116568" y="4919472"/>
            <a:ext cx="1847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7B67A"/>
                </a:solidFill>
              </a:rPr>
              <a:t>5,7 meses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D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103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3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THERMALFLOW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37392" y="20116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7B8C4"/>
                </a:solidFill>
              </a:rPr>
              <a:t>10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6510528"/>
            <a:ext cx="11137392" cy="0"/>
          </a:xfrm>
          <a:prstGeom prst="line">
            <a:avLst/>
          </a:prstGeom>
          <a:noFill/>
          <a:ln w="12700">
            <a:solidFill>
              <a:srgbClr val="CBD8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83680"/>
            <a:ext cx="548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17983"/>
                </a:solidFill>
              </a:rPr>
              <a:t>Proposta de parceria · Tecal + ThermalFlow · 2026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40080" y="576072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17B8C4"/>
                </a:solidFill>
              </a:rPr>
              <a:t>VENDA CONSULTIVA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89611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313D"/>
                </a:solidFill>
              </a:rPr>
              <a:t>Rack, sala crítica e BESS / VE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166420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8717B"/>
                </a:solidFill>
              </a:rPr>
              <a:t>Ticket maior não significa venda mais rápida — o processo reduz risco antes da escala.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176272"/>
            <a:ext cx="5257800" cy="2532888"/>
          </a:xfrm>
          <a:prstGeom prst="roundRect">
            <a:avLst>
              <a:gd name="adj" fmla="val 1805"/>
            </a:avLst>
          </a:prstGeom>
          <a:solidFill>
            <a:srgbClr val="F7FBFC"/>
          </a:solidFill>
          <a:ln w="12700">
            <a:solidFill>
              <a:srgbClr val="17B8C4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960120" y="248716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B8C4"/>
                </a:solidFill>
              </a:rPr>
              <a:t>RACK / SALA CRÍTICA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60120" y="3090672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858E"/>
                </a:solidFill>
              </a:rPr>
              <a:t>INVESTIMENTO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60120" y="3401568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4313D"/>
                </a:solidFill>
              </a:rPr>
              <a:t>R$ 220 mil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514600" y="3090672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858E"/>
                </a:solidFill>
              </a:rPr>
              <a:t>BENEFÍCIO ANUAL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514600" y="3401568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4313D"/>
                </a:solidFill>
              </a:rPr>
              <a:t>R$ 180 mil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151376" y="3090672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858E"/>
                </a:solidFill>
              </a:rPr>
              <a:t>PAYBACK BASE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151376" y="3401568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7B8C4"/>
                </a:solidFill>
              </a:rPr>
              <a:t>14,7 meses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960120" y="4142232"/>
            <a:ext cx="2057400" cy="301752"/>
          </a:xfrm>
          <a:prstGeom prst="roundRect">
            <a:avLst>
              <a:gd name="adj" fmla="val 24242"/>
            </a:avLst>
          </a:prstGeom>
          <a:solidFill>
            <a:srgbClr val="17B8C4"/>
          </a:solidFill>
          <a:ln w="12700">
            <a:solidFill>
              <a:srgbClr val="17B8C4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178808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80" kern="0" dirty="0">
                <a:solidFill>
                  <a:srgbClr val="F7FBFC"/>
                </a:solidFill>
              </a:rPr>
              <a:t>CICLO MÉDIO-LONGO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6291072" y="2176272"/>
            <a:ext cx="5257800" cy="2532888"/>
          </a:xfrm>
          <a:prstGeom prst="roundRect">
            <a:avLst>
              <a:gd name="adj" fmla="val 1805"/>
            </a:avLst>
          </a:prstGeom>
          <a:solidFill>
            <a:srgbClr val="F7FBFC"/>
          </a:solidFill>
          <a:ln w="12700">
            <a:solidFill>
              <a:srgbClr val="E1743C"/>
            </a:solidFill>
            <a:prstDash val="solid"/>
          </a:ln>
          <a:effectLst>
            <a:outerShdw sx="100000" sy="100000" kx="0" ky="0" algn="bl" rotWithShape="0" blurRad="25400" dist="12700" dir="2700000">
              <a:srgbClr val="071418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611112" y="248716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E1743C"/>
                </a:solidFill>
              </a:rPr>
              <a:t>BESS / VE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611112" y="3090672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858E"/>
                </a:solidFill>
              </a:rPr>
              <a:t>INVESTIMENTO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611112" y="3401568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4313D"/>
                </a:solidFill>
              </a:rPr>
              <a:t>R$ 180 mil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165592" y="3090672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858E"/>
                </a:solidFill>
              </a:rPr>
              <a:t>BENEFÍCIO ANUAL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8165592" y="3401568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4313D"/>
                </a:solidFill>
              </a:rPr>
              <a:t>R$ 120 mil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9802368" y="3090672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E858E"/>
                </a:solidFill>
              </a:rPr>
              <a:t>PAYBACK BASE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9802368" y="3401568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1743C"/>
                </a:solidFill>
              </a:rPr>
              <a:t>18,0 meses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6611112" y="4142232"/>
            <a:ext cx="2057400" cy="301752"/>
          </a:xfrm>
          <a:prstGeom prst="roundRect">
            <a:avLst>
              <a:gd name="adj" fmla="val 24242"/>
            </a:avLst>
          </a:prstGeom>
          <a:solidFill>
            <a:srgbClr val="E1743C"/>
          </a:solidFill>
          <a:ln w="12700">
            <a:solidFill>
              <a:srgbClr val="E1743C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611112" y="4178808"/>
            <a:ext cx="2057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80" kern="0" dirty="0">
                <a:solidFill>
                  <a:srgbClr val="F7FBFC"/>
                </a:solidFill>
              </a:rPr>
              <a:t>CICLO LONGO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667512" y="5230368"/>
            <a:ext cx="1664208" cy="576072"/>
          </a:xfrm>
          <a:prstGeom prst="chevron">
            <a:avLst/>
          </a:prstGeom>
          <a:solidFill>
            <a:srgbClr val="12303D"/>
          </a:solidFill>
          <a:ln w="12700">
            <a:solidFill>
              <a:srgbClr val="F7FBFC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40664" y="5449824"/>
            <a:ext cx="1325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7FBFC"/>
                </a:solidFill>
              </a:rPr>
              <a:t>DIAGNÓSTICO</a:t>
            </a:r>
            <a:endParaRPr lang="en-US" sz="860" dirty="0"/>
          </a:p>
        </p:txBody>
      </p:sp>
      <p:sp>
        <p:nvSpPr>
          <p:cNvPr id="31" name="Shape 29"/>
          <p:cNvSpPr/>
          <p:nvPr/>
        </p:nvSpPr>
        <p:spPr>
          <a:xfrm>
            <a:off x="2505456" y="5230368"/>
            <a:ext cx="1664208" cy="576072"/>
          </a:xfrm>
          <a:prstGeom prst="chevron">
            <a:avLst/>
          </a:prstGeom>
          <a:solidFill>
            <a:srgbClr val="12303D"/>
          </a:solidFill>
          <a:ln w="12700">
            <a:solidFill>
              <a:srgbClr val="F7FBFC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578608" y="5449824"/>
            <a:ext cx="1325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7FBFC"/>
                </a:solidFill>
              </a:rPr>
              <a:t>AMOSTRA</a:t>
            </a:r>
            <a:endParaRPr lang="en-US" sz="860" dirty="0"/>
          </a:p>
        </p:txBody>
      </p:sp>
      <p:sp>
        <p:nvSpPr>
          <p:cNvPr id="33" name="Shape 31"/>
          <p:cNvSpPr/>
          <p:nvPr/>
        </p:nvSpPr>
        <p:spPr>
          <a:xfrm>
            <a:off x="4343400" y="5230368"/>
            <a:ext cx="1664208" cy="576072"/>
          </a:xfrm>
          <a:prstGeom prst="chevron">
            <a:avLst/>
          </a:prstGeom>
          <a:solidFill>
            <a:srgbClr val="12303D"/>
          </a:solidFill>
          <a:ln w="12700">
            <a:solidFill>
              <a:srgbClr val="F7FBFC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416552" y="5449824"/>
            <a:ext cx="1325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7FBFC"/>
                </a:solidFill>
              </a:rPr>
              <a:t>TESTE</a:t>
            </a:r>
            <a:endParaRPr lang="en-US" sz="860" dirty="0"/>
          </a:p>
        </p:txBody>
      </p:sp>
      <p:sp>
        <p:nvSpPr>
          <p:cNvPr id="35" name="Shape 33"/>
          <p:cNvSpPr/>
          <p:nvPr/>
        </p:nvSpPr>
        <p:spPr>
          <a:xfrm>
            <a:off x="6181344" y="5230368"/>
            <a:ext cx="1664208" cy="576072"/>
          </a:xfrm>
          <a:prstGeom prst="chevron">
            <a:avLst/>
          </a:prstGeom>
          <a:solidFill>
            <a:srgbClr val="12303D"/>
          </a:solidFill>
          <a:ln w="12700">
            <a:solidFill>
              <a:srgbClr val="F7FBFC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254496" y="5449824"/>
            <a:ext cx="1325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7FBFC"/>
                </a:solidFill>
              </a:rPr>
              <a:t>DOCUMENTAÇÃO</a:t>
            </a:r>
            <a:endParaRPr lang="en-US" sz="860" dirty="0"/>
          </a:p>
        </p:txBody>
      </p:sp>
      <p:sp>
        <p:nvSpPr>
          <p:cNvPr id="37" name="Shape 35"/>
          <p:cNvSpPr/>
          <p:nvPr/>
        </p:nvSpPr>
        <p:spPr>
          <a:xfrm>
            <a:off x="8019288" y="5230368"/>
            <a:ext cx="1664208" cy="576072"/>
          </a:xfrm>
          <a:prstGeom prst="chevron">
            <a:avLst/>
          </a:prstGeom>
          <a:solidFill>
            <a:srgbClr val="12303D"/>
          </a:solidFill>
          <a:ln w="12700">
            <a:solidFill>
              <a:srgbClr val="F7FBFC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092440" y="5449824"/>
            <a:ext cx="1325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7FBFC"/>
                </a:solidFill>
              </a:rPr>
              <a:t>PILOTO</a:t>
            </a:r>
            <a:endParaRPr lang="en-US" sz="860" dirty="0"/>
          </a:p>
        </p:txBody>
      </p:sp>
      <p:sp>
        <p:nvSpPr>
          <p:cNvPr id="39" name="Shape 37"/>
          <p:cNvSpPr/>
          <p:nvPr/>
        </p:nvSpPr>
        <p:spPr>
          <a:xfrm>
            <a:off x="9857232" y="5230368"/>
            <a:ext cx="1664208" cy="576072"/>
          </a:xfrm>
          <a:prstGeom prst="chevron">
            <a:avLst/>
          </a:prstGeom>
          <a:solidFill>
            <a:srgbClr val="27B67A"/>
          </a:solidFill>
          <a:ln w="12700">
            <a:solidFill>
              <a:srgbClr val="F7FBFC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930384" y="5449824"/>
            <a:ext cx="1325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7FBFC"/>
                </a:solidFill>
              </a:rPr>
              <a:t>SÉRIE</a:t>
            </a:r>
            <a:endParaRPr lang="en-US" sz="860" dirty="0"/>
          </a:p>
        </p:txBody>
      </p:sp>
      <p:sp>
        <p:nvSpPr>
          <p:cNvPr id="41" name="Text 39"/>
          <p:cNvSpPr/>
          <p:nvPr/>
        </p:nvSpPr>
        <p:spPr>
          <a:xfrm>
            <a:off x="685800" y="6053328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E858E"/>
                </a:solidFill>
              </a:rPr>
              <a:t>Números ilustrativos para treinamento — validar premissas em cada oportunidade.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F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103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7FB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THERMALFLOW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37392" y="20116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49D5DE"/>
                </a:solidFill>
              </a:rPr>
              <a:t>11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6510528"/>
            <a:ext cx="11137392" cy="0"/>
          </a:xfrm>
          <a:prstGeom prst="line">
            <a:avLst/>
          </a:prstGeom>
          <a:noFill/>
          <a:ln w="12700">
            <a:solidFill>
              <a:srgbClr val="12303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83680"/>
            <a:ext cx="548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CA5AF"/>
                </a:solidFill>
              </a:rPr>
              <a:t>Proposta de parceria · Tecal + ThermalFlow · 2026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40080" y="576072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49D5DE"/>
                </a:solidFill>
              </a:rPr>
              <a:t>PRÓXIMOS PASSOS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89611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7FBFC"/>
                </a:solidFill>
              </a:rPr>
              <a:t>Início com baixo risco, alta aprendizagem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166420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8CA5AF"/>
                </a:solidFill>
              </a:rPr>
              <a:t>Plano de 90 dias para provar execução, qualidade do pipeline e primeiro faturamento.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115568" y="2807208"/>
            <a:ext cx="9710928" cy="0"/>
          </a:xfrm>
          <a:prstGeom prst="line">
            <a:avLst/>
          </a:prstGeom>
          <a:noFill/>
          <a:ln w="50800">
            <a:solidFill>
              <a:srgbClr val="17B8C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72184" y="2478024"/>
            <a:ext cx="658368" cy="658368"/>
          </a:xfrm>
          <a:prstGeom prst="ellipse">
            <a:avLst/>
          </a:prstGeom>
          <a:solidFill>
            <a:srgbClr val="17B8C4"/>
          </a:solidFill>
          <a:ln w="38100">
            <a:solidFill>
              <a:srgbClr val="0B1F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472184" y="2688336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7FBFC"/>
                </a:solidFill>
              </a:rPr>
              <a:t>1–15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21792" y="3346704"/>
            <a:ext cx="2377440" cy="2029968"/>
          </a:xfrm>
          <a:prstGeom prst="roundRect">
            <a:avLst>
              <a:gd name="adj" fmla="val 2252"/>
            </a:avLst>
          </a:prstGeom>
          <a:solidFill>
            <a:srgbClr val="12303D"/>
          </a:solidFill>
          <a:ln w="12700">
            <a:solidFill>
              <a:srgbClr val="24475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77824" y="3630168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9D5DE"/>
                </a:solidFill>
              </a:rPr>
              <a:t>PREPARAR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50392" y="408736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A5AF"/>
                </a:solidFill>
              </a:rPr>
              <a:t>THERMALFLOW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50392" y="4315968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7FBFC"/>
                </a:solidFill>
              </a:rPr>
              <a:t>Catálogo, claims, checklist, preços e treinamento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850392" y="4837176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A5AF"/>
                </a:solidFill>
              </a:rPr>
              <a:t>TECAL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50392" y="504748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F7FBFC"/>
                </a:solidFill>
              </a:rPr>
              <a:t>Sponsor, canal, equipe técnica e 30 contas</a:t>
            </a:r>
            <a:endParaRPr lang="en-US" sz="960" dirty="0"/>
          </a:p>
        </p:txBody>
      </p:sp>
      <p:sp>
        <p:nvSpPr>
          <p:cNvPr id="18" name="Shape 16"/>
          <p:cNvSpPr/>
          <p:nvPr/>
        </p:nvSpPr>
        <p:spPr>
          <a:xfrm>
            <a:off x="4288536" y="2478024"/>
            <a:ext cx="658368" cy="658368"/>
          </a:xfrm>
          <a:prstGeom prst="ellipse">
            <a:avLst/>
          </a:prstGeom>
          <a:solidFill>
            <a:srgbClr val="17B8C4"/>
          </a:solidFill>
          <a:ln w="38100">
            <a:solidFill>
              <a:srgbClr val="0B1F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288536" y="2688336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7FBFC"/>
                </a:solidFill>
              </a:rPr>
              <a:t>16–30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438144" y="3346704"/>
            <a:ext cx="2377440" cy="2029968"/>
          </a:xfrm>
          <a:prstGeom prst="roundRect">
            <a:avLst>
              <a:gd name="adj" fmla="val 2252"/>
            </a:avLst>
          </a:prstGeom>
          <a:solidFill>
            <a:srgbClr val="12303D"/>
          </a:solidFill>
          <a:ln w="12700">
            <a:solidFill>
              <a:srgbClr val="24475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94176" y="3630168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9D5DE"/>
                </a:solidFill>
              </a:rPr>
              <a:t>ATIVAR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666744" y="408736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A5AF"/>
                </a:solidFill>
              </a:rPr>
              <a:t>THERMALFLOW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666744" y="4315968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7FBFC"/>
                </a:solidFill>
              </a:rPr>
              <a:t>Apoio às reuniões e seleção de diagnósticos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66744" y="4837176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A5AF"/>
                </a:solidFill>
              </a:rPr>
              <a:t>TECAL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3666744" y="504748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F7FBFC"/>
                </a:solidFill>
              </a:rPr>
              <a:t>Reuniões e oportunidades registradas no CRM</a:t>
            </a:r>
            <a:endParaRPr lang="en-US" sz="960" dirty="0"/>
          </a:p>
        </p:txBody>
      </p:sp>
      <p:sp>
        <p:nvSpPr>
          <p:cNvPr id="26" name="Shape 24"/>
          <p:cNvSpPr/>
          <p:nvPr/>
        </p:nvSpPr>
        <p:spPr>
          <a:xfrm>
            <a:off x="7104888" y="2478024"/>
            <a:ext cx="658368" cy="658368"/>
          </a:xfrm>
          <a:prstGeom prst="ellipse">
            <a:avLst/>
          </a:prstGeom>
          <a:solidFill>
            <a:srgbClr val="17B8C4"/>
          </a:solidFill>
          <a:ln w="38100">
            <a:solidFill>
              <a:srgbClr val="0B1F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04888" y="2688336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7FBFC"/>
                </a:solidFill>
              </a:rPr>
              <a:t>31–60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254496" y="3346704"/>
            <a:ext cx="2377440" cy="2029968"/>
          </a:xfrm>
          <a:prstGeom prst="roundRect">
            <a:avLst>
              <a:gd name="adj" fmla="val 2252"/>
            </a:avLst>
          </a:prstGeom>
          <a:solidFill>
            <a:srgbClr val="12303D"/>
          </a:solidFill>
          <a:ln w="12700">
            <a:solidFill>
              <a:srgbClr val="24475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10528" y="3630168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9D5DE"/>
                </a:solidFill>
              </a:rPr>
              <a:t>VALIDAR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483096" y="408736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A5AF"/>
                </a:solidFill>
              </a:rPr>
              <a:t>THERMALFLOW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6483096" y="4315968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7FBFC"/>
                </a:solidFill>
              </a:rPr>
              <a:t>Viabilidades, engenharia e seleção de pilotos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483096" y="4837176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A5AF"/>
                </a:solidFill>
              </a:rPr>
              <a:t>TECAL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6483096" y="504748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F7FBFC"/>
                </a:solidFill>
              </a:rPr>
              <a:t>Diagnósticos e pilotos preparados</a:t>
            </a:r>
            <a:endParaRPr lang="en-US" sz="960" dirty="0"/>
          </a:p>
        </p:txBody>
      </p:sp>
      <p:sp>
        <p:nvSpPr>
          <p:cNvPr id="34" name="Shape 32"/>
          <p:cNvSpPr/>
          <p:nvPr/>
        </p:nvSpPr>
        <p:spPr>
          <a:xfrm>
            <a:off x="9921240" y="2478024"/>
            <a:ext cx="658368" cy="658368"/>
          </a:xfrm>
          <a:prstGeom prst="ellipse">
            <a:avLst/>
          </a:prstGeom>
          <a:solidFill>
            <a:srgbClr val="27B67A"/>
          </a:solidFill>
          <a:ln w="38100">
            <a:solidFill>
              <a:srgbClr val="0B1F2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921240" y="2688336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7FBFC"/>
                </a:solidFill>
              </a:rPr>
              <a:t>61–90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9070848" y="3346704"/>
            <a:ext cx="2377440" cy="2029968"/>
          </a:xfrm>
          <a:prstGeom prst="roundRect">
            <a:avLst>
              <a:gd name="adj" fmla="val 2252"/>
            </a:avLst>
          </a:prstGeom>
          <a:solidFill>
            <a:srgbClr val="12303D"/>
          </a:solidFill>
          <a:ln w="12700">
            <a:solidFill>
              <a:srgbClr val="24475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326880" y="3630168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7B67A"/>
                </a:solidFill>
              </a:rPr>
              <a:t>ENTREGAR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9299448" y="408736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A5AF"/>
                </a:solidFill>
              </a:rPr>
              <a:t>THERMALFLOW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9299448" y="4315968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7FBFC"/>
                </a:solidFill>
              </a:rPr>
              <a:t>Apoio à entrega, aceite e medição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9299448" y="4837176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A5AF"/>
                </a:solidFill>
              </a:rPr>
              <a:t>TECAL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9299448" y="504748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F7FBFC"/>
                </a:solidFill>
              </a:rPr>
              <a:t>Instalação, assistência, forecast e negociação</a:t>
            </a:r>
            <a:endParaRPr lang="en-US" sz="960" dirty="0"/>
          </a:p>
        </p:txBody>
      </p:sp>
      <p:sp>
        <p:nvSpPr>
          <p:cNvPr id="42" name="Text 40"/>
          <p:cNvSpPr/>
          <p:nvPr/>
        </p:nvSpPr>
        <p:spPr>
          <a:xfrm>
            <a:off x="2852928" y="5870448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E1743C"/>
                </a:solidFill>
              </a:rPr>
              <a:t>Decisão de expansão baseada em execução comprovada.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F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88000"/>
          </a:blip>
          <a:srcRect l="0" r="0" t="0" b="0"/>
          <a:stretch/>
        </p:blipFill>
        <p:spPr>
          <a:xfrm>
            <a:off x="6995160" y="0"/>
            <a:ext cx="51937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126480" y="0"/>
            <a:ext cx="1920240" cy="6858000"/>
          </a:xfrm>
          <a:prstGeom prst="rect">
            <a:avLst/>
          </a:prstGeom>
          <a:solidFill>
            <a:srgbClr val="0B1F2A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66928"/>
            <a:ext cx="1243584" cy="1060704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85800" y="1993392"/>
            <a:ext cx="1572768" cy="301752"/>
          </a:xfrm>
          <a:prstGeom prst="roundRect">
            <a:avLst>
              <a:gd name="adj" fmla="val 24242"/>
            </a:avLst>
          </a:prstGeom>
          <a:solidFill>
            <a:srgbClr val="E1743C"/>
          </a:solidFill>
          <a:ln w="12700">
            <a:solidFill>
              <a:srgbClr val="E1743C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85800" y="2029968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80" kern="0" dirty="0">
                <a:solidFill>
                  <a:srgbClr val="F7FBFC"/>
                </a:solidFill>
              </a:rPr>
              <a:t>PRÓXIMO PASSO</a:t>
            </a:r>
            <a:endParaRPr lang="en-US" sz="850" dirty="0"/>
          </a:p>
        </p:txBody>
      </p:sp>
      <p:sp>
        <p:nvSpPr>
          <p:cNvPr id="7" name="Text 3"/>
          <p:cNvSpPr/>
          <p:nvPr/>
        </p:nvSpPr>
        <p:spPr>
          <a:xfrm>
            <a:off x="685800" y="2487168"/>
            <a:ext cx="58521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BFC"/>
                </a:solidFill>
              </a:rPr>
              <a:t>Vamos transformar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7FBFC"/>
                </a:solidFill>
              </a:rPr>
              <a:t>capacidade técnica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7FBFC"/>
                </a:solidFill>
              </a:rPr>
              <a:t>em negócios recorrentes.</a:t>
            </a:r>
            <a:endParaRPr lang="en-US" sz="3000" dirty="0"/>
          </a:p>
        </p:txBody>
      </p:sp>
      <p:sp>
        <p:nvSpPr>
          <p:cNvPr id="8" name="Text 4"/>
          <p:cNvSpPr/>
          <p:nvPr/>
        </p:nvSpPr>
        <p:spPr>
          <a:xfrm>
            <a:off x="685800" y="46177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49D5DE"/>
                </a:solidFill>
              </a:rPr>
              <a:t>THERMALFLOW + TECAL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85800" y="5084064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8CA5AF"/>
                </a:solidFill>
              </a:rPr>
              <a:t>Engenharia de aplicação · integração local · suporte contínuo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685800" y="592531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7FBFC"/>
                </a:solidFill>
              </a:rPr>
              <a:t>OBRIGADO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ThermalFlow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Proposta de Parceria Tecal + ThermalFlow</dc:title>
  <dc:subject>Proposta de parceria Tecal + ThermalFlow 2026</dc:subject>
  <dc:creator>ThermalFlow</dc:creator>
  <cp:lastModifiedBy>ThermalFlow</cp:lastModifiedBy>
  <cp:revision>1</cp:revision>
  <dcterms:created xsi:type="dcterms:W3CDTF">2026-09-13T04:33:02Z</dcterms:created>
  <dcterms:modified xsi:type="dcterms:W3CDTF">2026-09-13T04:33:02Z</dcterms:modified>
</cp:coreProperties>
</file>